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7" r:id="rId1"/>
  </p:sldMasterIdLst>
  <p:sldIdLst>
    <p:sldId id="256" r:id="rId2"/>
    <p:sldId id="267" r:id="rId3"/>
    <p:sldId id="257" r:id="rId4"/>
    <p:sldId id="258" r:id="rId5"/>
    <p:sldId id="260" r:id="rId6"/>
    <p:sldId id="261" r:id="rId7"/>
    <p:sldId id="259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ilskygg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is-IS" smtClean="0"/>
              <a:t>Smelltu til að breyta stíl aðaltitils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s-IS" smtClean="0"/>
              <a:t>Smelltu til að breyta stíl aðalundirtitla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920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íðmynd með mynd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s-IS" smtClean="0"/>
              <a:t>Smelltu til að breyta stíl aðaltitils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s-IS" smtClean="0"/>
              <a:t>Smelltu á tákn til að bæta við mynd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s-IS" smtClean="0"/>
              <a:t>Smelltu til að breyta stílum aðaltexta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276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ill og myndtex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is-IS" smtClean="0"/>
              <a:t>Smelltu til að breyta stíl aðaltitils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s-IS" smtClean="0"/>
              <a:t>Smelltu til að breyta stílum aðaltexta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212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tna í með mynd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is-IS" smtClean="0"/>
              <a:t>Smelltu til að breyta stíl aðaltitils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s-IS" smtClean="0"/>
              <a:t>Smelltu til að breyta stílum aðaltexta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s-IS" smtClean="0"/>
              <a:t>Smelltu til að breyta stílum aðaltexta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30571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fnspj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s-IS" smtClean="0"/>
              <a:t>Smelltu til að breyta stíl aðaltitils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s-IS" smtClean="0"/>
              <a:t>Smelltu til að breyta stílum aðaltexta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5340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dálk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s-IS" smtClean="0"/>
              <a:t>Smelltu til að breyta stíl aðaltitils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s-IS" smtClean="0"/>
              <a:t>Smelltu til að breyta stílum aðaltexta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s-IS" smtClean="0"/>
              <a:t>Smelltu til að breyta stílum aðaltexta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s-IS" smtClean="0"/>
              <a:t>Smelltu til að breyta stílum aðaltexta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s-IS" smtClean="0"/>
              <a:t>Smelltu til að breyta stílum aðaltexta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s-IS" smtClean="0"/>
              <a:t>Smelltu til að breyta stílum aðaltexta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s-IS" smtClean="0"/>
              <a:t>Smelltu til að breyta stílum aðaltexta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5912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mynddálk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s-IS" smtClean="0"/>
              <a:t>Smelltu til að breyta stíl aðaltitils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s-IS" smtClean="0"/>
              <a:t>Smelltu til að breyta stílum aðaltexta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s-IS" smtClean="0"/>
              <a:t>Smelltu á tákn til að bæta við mynd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s-IS" smtClean="0"/>
              <a:t>Smelltu til að breyta stílum aðaltexta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s-IS" smtClean="0"/>
              <a:t>Smelltu til að breyta stílum aðaltexta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s-IS" smtClean="0"/>
              <a:t>Smelltu á tákn til að bæta við mynd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s-IS" smtClean="0"/>
              <a:t>Smelltu til að breyta stílum aðaltexta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s-IS" smtClean="0"/>
              <a:t>Smelltu til að breyta stílum aðaltexta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s-IS" smtClean="0"/>
              <a:t>Smelltu á tákn til að bæta við mynd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s-IS" smtClean="0"/>
              <a:t>Smelltu til að breyta stílum aðaltexta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823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ill og lóðréttur tex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mtClean="0"/>
              <a:t>Smelltu til að breyta stíl aðaltitils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0196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óðréttur titill og tex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is-IS" smtClean="0"/>
              <a:t>Smelltu til að breyta stíl aðaltitils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654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ill og ef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mtClean="0"/>
              <a:t>Smelltu til að breyta stíl aðaltitils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433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flafyrirsö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s-IS" smtClean="0"/>
              <a:t>Smelltu til að breyta stíl aðaltitils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s-IS" smtClean="0"/>
              <a:t>Smelltu til að breyta stílum aðaltexta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15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ö efnisatrið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mtClean="0"/>
              <a:t>Smelltu til að breyta stíl aðaltitils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74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anburð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s-IS" smtClean="0"/>
              <a:t>Smelltu til að breyta stíl aðaltitils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s-IS" smtClean="0"/>
              <a:t>Smelltu til að breyta stílum aðaltexta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s-IS" smtClean="0"/>
              <a:t>Smelltu til að breyta stílum aðaltexta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881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ðeins tit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mtClean="0"/>
              <a:t>Smelltu til að breyta stíl aðaltitils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507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u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253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Efni með skýringar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s-IS" smtClean="0"/>
              <a:t>Smelltu til að breyta stíl aðaltitils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s-IS" smtClean="0"/>
              <a:t>Smelltu til að breyta stílum aðaltexta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237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Mynd með skýringar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s-IS" smtClean="0"/>
              <a:t>Smelltu til að breyta stíl aðaltitils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s-IS" smtClean="0"/>
              <a:t>Smelltu á tákn til að bæta við mynd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s-IS" smtClean="0"/>
              <a:t>Smelltu til að breyta stílum aðaltexta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905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s-IS" smtClean="0"/>
              <a:t>Smelltu til að breyta stíl aðaltitils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4550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Eðlisfræði 2</a:t>
            </a:r>
            <a:endParaRPr lang="is-IS" dirty="0"/>
          </a:p>
        </p:txBody>
      </p:sp>
      <p:sp>
        <p:nvSpPr>
          <p:cNvPr id="3" name="Undirtitil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s-IS" dirty="0" smtClean="0"/>
              <a:t>4. Kafli</a:t>
            </a:r>
          </a:p>
          <a:p>
            <a:r>
              <a:rPr lang="is-IS" dirty="0" smtClean="0"/>
              <a:t>Orka og afl.</a:t>
            </a:r>
          </a:p>
          <a:p>
            <a:r>
              <a:rPr lang="is-IS" dirty="0" smtClean="0"/>
              <a:t>Bls. 90-106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79279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Vinnan er alltaf sú sama!</a:t>
            </a:r>
            <a:endParaRPr lang="is-IS" dirty="0"/>
          </a:p>
        </p:txBody>
      </p:sp>
      <p:sp>
        <p:nvSpPr>
          <p:cNvPr id="3" name="Staðgengill efn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Hvort sem við notum skáborð, talíu eða lyftum hlutnum beint upp þá er vinnan sem þarf að vinna alltaf sú sama. </a:t>
            </a:r>
          </a:p>
          <a:p>
            <a:r>
              <a:rPr lang="is-IS" dirty="0" smtClean="0"/>
              <a:t>Vegalengdin breytist og krafturinn líka en vinnan er alltaf sú sama.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50930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Reiknum vinnu</a:t>
            </a:r>
            <a:endParaRPr lang="is-IS" dirty="0"/>
          </a:p>
        </p:txBody>
      </p:sp>
      <p:sp>
        <p:nvSpPr>
          <p:cNvPr id="3" name="Staðgengill efn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2" indent="0">
              <a:buNone/>
            </a:pPr>
            <a:endParaRPr lang="is-IS" dirty="0"/>
          </a:p>
          <a:p>
            <a:r>
              <a:rPr lang="is-IS" dirty="0" smtClean="0"/>
              <a:t> </a:t>
            </a:r>
            <a:r>
              <a:rPr lang="is-IS" dirty="0"/>
              <a:t>Kraftur </a:t>
            </a:r>
            <a:r>
              <a:rPr lang="is-IS" b="1" baseline="30000" dirty="0" smtClean="0"/>
              <a:t>. </a:t>
            </a:r>
            <a:r>
              <a:rPr lang="is-IS" dirty="0" smtClean="0"/>
              <a:t>Vegalengd </a:t>
            </a:r>
            <a:r>
              <a:rPr lang="is-IS" dirty="0"/>
              <a:t>= </a:t>
            </a:r>
            <a:r>
              <a:rPr lang="is-IS" dirty="0" err="1"/>
              <a:t>Newton</a:t>
            </a:r>
            <a:r>
              <a:rPr lang="is-IS" dirty="0"/>
              <a:t> </a:t>
            </a:r>
            <a:r>
              <a:rPr lang="is-IS" b="1" baseline="30000" dirty="0"/>
              <a:t>. </a:t>
            </a:r>
            <a:r>
              <a:rPr lang="is-IS" dirty="0"/>
              <a:t>Metrar</a:t>
            </a:r>
            <a:endParaRPr lang="is-IS" dirty="0" smtClean="0"/>
          </a:p>
          <a:p>
            <a:r>
              <a:rPr lang="is-IS" dirty="0" smtClean="0"/>
              <a:t>Mælieiningin </a:t>
            </a:r>
            <a:r>
              <a:rPr lang="is-IS" dirty="0"/>
              <a:t>fyrir vinnu er </a:t>
            </a:r>
            <a:r>
              <a:rPr lang="is-IS" dirty="0" err="1"/>
              <a:t>Joule</a:t>
            </a:r>
            <a:r>
              <a:rPr lang="is-IS" dirty="0"/>
              <a:t> og táknið J</a:t>
            </a:r>
          </a:p>
          <a:p>
            <a:r>
              <a:rPr lang="is-IS" dirty="0" smtClean="0"/>
              <a:t> </a:t>
            </a:r>
            <a:r>
              <a:rPr lang="is-IS" dirty="0"/>
              <a:t>1 </a:t>
            </a:r>
            <a:r>
              <a:rPr lang="is-IS" dirty="0" err="1"/>
              <a:t>Newtonmetri</a:t>
            </a:r>
            <a:r>
              <a:rPr lang="is-IS" dirty="0"/>
              <a:t> = 1Nm = 1J</a:t>
            </a:r>
          </a:p>
          <a:p>
            <a:endParaRPr lang="is-IS" dirty="0" smtClean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210117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4.2 Aflfræðileg orka og afl</a:t>
            </a:r>
            <a:endParaRPr lang="is-IS" dirty="0"/>
          </a:p>
        </p:txBody>
      </p:sp>
      <p:sp>
        <p:nvSpPr>
          <p:cNvPr id="3" name="Staðgengill efn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Í kaflanum er fjallað um</a:t>
            </a:r>
          </a:p>
          <a:p>
            <a:r>
              <a:rPr lang="is-IS" dirty="0" smtClean="0"/>
              <a:t>Aflfræðilega orku</a:t>
            </a:r>
          </a:p>
          <a:p>
            <a:pPr lvl="1"/>
            <a:r>
              <a:rPr lang="is-IS" dirty="0" smtClean="0"/>
              <a:t>Stöðuorku</a:t>
            </a:r>
          </a:p>
          <a:p>
            <a:pPr lvl="1"/>
            <a:r>
              <a:rPr lang="is-IS" dirty="0" smtClean="0"/>
              <a:t>Hreyfiorku </a:t>
            </a:r>
            <a:endParaRPr lang="is-IS" dirty="0"/>
          </a:p>
          <a:p>
            <a:r>
              <a:rPr lang="is-IS" dirty="0" smtClean="0"/>
              <a:t>Afl og útreikninga á því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207821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Stöðuorka</a:t>
            </a:r>
            <a:endParaRPr lang="is-IS" dirty="0"/>
          </a:p>
        </p:txBody>
      </p:sp>
      <p:sp>
        <p:nvSpPr>
          <p:cNvPr id="3" name="Staðgengill efn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Er í raun möguleiki hlutar á því að falla niður til jarðar.</a:t>
            </a:r>
          </a:p>
          <a:p>
            <a:r>
              <a:rPr lang="is-IS" dirty="0" smtClean="0"/>
              <a:t>Þeim mun lengra sem hluturinn getur fallið þeim mun meiri stöðuorku hefur hann.</a:t>
            </a:r>
            <a:endParaRPr lang="is-IS" dirty="0"/>
          </a:p>
        </p:txBody>
      </p:sp>
      <p:pic>
        <p:nvPicPr>
          <p:cNvPr id="2050" name="Picture 2" descr="MyndaniÃ°urstaÃ°a fyrir energy of posi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673" y="3778394"/>
            <a:ext cx="3972918" cy="284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563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Hreyfiorka </a:t>
            </a:r>
            <a:endParaRPr lang="is-IS" dirty="0"/>
          </a:p>
        </p:txBody>
      </p:sp>
      <p:sp>
        <p:nvSpPr>
          <p:cNvPr id="3" name="Staðgengill efn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Orka sem felst í hreyfingu hluta</a:t>
            </a:r>
          </a:p>
          <a:p>
            <a:r>
              <a:rPr lang="is-IS" dirty="0" smtClean="0"/>
              <a:t>T.d. meðan hlutur er  að falla hefur hann hreyfiorku</a:t>
            </a:r>
            <a:endParaRPr lang="is-IS" dirty="0"/>
          </a:p>
        </p:txBody>
      </p:sp>
      <p:pic>
        <p:nvPicPr>
          <p:cNvPr id="3074" name="Picture 2" descr="MyndaniÃ°urstaÃ°a fyrir energy of mo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2" y="2924174"/>
            <a:ext cx="9096375" cy="393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747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Orku má breyta í vinnu</a:t>
            </a:r>
            <a:endParaRPr lang="is-IS" dirty="0"/>
          </a:p>
        </p:txBody>
      </p:sp>
      <p:sp>
        <p:nvSpPr>
          <p:cNvPr id="3" name="Staðgengill efn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Orka er í raun geymd vinna</a:t>
            </a:r>
          </a:p>
          <a:p>
            <a:r>
              <a:rPr lang="is-IS" dirty="0" smtClean="0"/>
              <a:t>Orka og vinna hafa sömu einingar </a:t>
            </a:r>
            <a:r>
              <a:rPr lang="is-IS" dirty="0" err="1" smtClean="0"/>
              <a:t>Nm</a:t>
            </a:r>
            <a:r>
              <a:rPr lang="is-IS" dirty="0" smtClean="0"/>
              <a:t> eða J (</a:t>
            </a:r>
            <a:r>
              <a:rPr lang="is-IS" dirty="0" err="1" smtClean="0"/>
              <a:t>Joule</a:t>
            </a:r>
            <a:r>
              <a:rPr lang="is-IS" dirty="0" smtClean="0"/>
              <a:t>)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790807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Aflfræðileg orka</a:t>
            </a:r>
            <a:endParaRPr lang="is-IS" dirty="0"/>
          </a:p>
        </p:txBody>
      </p:sp>
      <p:sp>
        <p:nvSpPr>
          <p:cNvPr id="3" name="Staðgengill efn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Stöðuorka og hreyfiorka kallast saman Aflfræðileg orka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7864363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Afl</a:t>
            </a:r>
            <a:endParaRPr lang="is-IS" dirty="0"/>
          </a:p>
        </p:txBody>
      </p:sp>
      <p:sp>
        <p:nvSpPr>
          <p:cNvPr id="3" name="Staðgengill efn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Afl er </a:t>
            </a:r>
            <a:r>
              <a:rPr lang="is-IS" dirty="0" err="1" smtClean="0"/>
              <a:t>mælikarði</a:t>
            </a:r>
            <a:r>
              <a:rPr lang="is-IS" dirty="0" smtClean="0"/>
              <a:t> á það hversu hratt tiltekin vinna er unnin</a:t>
            </a:r>
          </a:p>
          <a:p>
            <a:r>
              <a:rPr lang="is-IS" dirty="0" smtClean="0"/>
              <a:t>Þeim mun minni tíma sem vinnan tekur, þeim mun meira er aflið.</a:t>
            </a:r>
          </a:p>
          <a:p>
            <a:endParaRPr lang="is-IS" dirty="0"/>
          </a:p>
          <a:p>
            <a:r>
              <a:rPr lang="is-IS" dirty="0" smtClean="0"/>
              <a:t>Afl = Vinna/tíma</a:t>
            </a:r>
          </a:p>
          <a:p>
            <a:r>
              <a:rPr lang="is-IS" dirty="0" err="1" smtClean="0"/>
              <a:t>Watt</a:t>
            </a:r>
            <a:r>
              <a:rPr lang="is-IS" dirty="0" smtClean="0"/>
              <a:t> = </a:t>
            </a:r>
            <a:r>
              <a:rPr lang="is-IS" dirty="0" err="1" smtClean="0"/>
              <a:t>Joule</a:t>
            </a:r>
            <a:r>
              <a:rPr lang="is-IS" dirty="0" smtClean="0"/>
              <a:t> / sek</a:t>
            </a:r>
          </a:p>
          <a:p>
            <a:r>
              <a:rPr lang="is-IS" dirty="0" smtClean="0"/>
              <a:t>W = J/s</a:t>
            </a:r>
            <a:endParaRPr lang="is-IS" dirty="0"/>
          </a:p>
          <a:p>
            <a:endParaRPr lang="is-IS" dirty="0"/>
          </a:p>
        </p:txBody>
      </p:sp>
      <p:pic>
        <p:nvPicPr>
          <p:cNvPr id="4098" name="Picture 2" descr="MyndaniÃ°urstaÃ°a fyrir running up stai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472" y="2973957"/>
            <a:ext cx="5008707" cy="327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129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4.1 Eðlisfræðileg vinna</a:t>
            </a:r>
            <a:endParaRPr lang="is-IS" dirty="0"/>
          </a:p>
        </p:txBody>
      </p:sp>
      <p:sp>
        <p:nvSpPr>
          <p:cNvPr id="3" name="Staðgengill efn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Í kaflanum er fjallað um </a:t>
            </a:r>
          </a:p>
          <a:p>
            <a:pPr lvl="1"/>
            <a:r>
              <a:rPr lang="is-IS" dirty="0" smtClean="0"/>
              <a:t>Eðlisfræðilega vinnu og útreikninga á henni</a:t>
            </a:r>
          </a:p>
          <a:p>
            <a:pPr lvl="1"/>
            <a:r>
              <a:rPr lang="is-IS" dirty="0" smtClean="0"/>
              <a:t>Einfaldar vélar og hvernig þær auðvelda okkur lífið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54557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Einfaldar vélar</a:t>
            </a:r>
            <a:endParaRPr lang="is-IS" dirty="0"/>
          </a:p>
        </p:txBody>
      </p:sp>
      <p:sp>
        <p:nvSpPr>
          <p:cNvPr id="3" name="Staðgengill efn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Skiptast í 6 flokka</a:t>
            </a:r>
          </a:p>
          <a:p>
            <a:pPr lvl="1"/>
            <a:r>
              <a:rPr lang="is-IS" dirty="0" smtClean="0"/>
              <a:t>Vogarstöng</a:t>
            </a:r>
          </a:p>
          <a:p>
            <a:pPr lvl="1"/>
            <a:r>
              <a:rPr lang="is-IS" dirty="0" smtClean="0"/>
              <a:t>Trissa</a:t>
            </a:r>
          </a:p>
          <a:p>
            <a:pPr lvl="1"/>
            <a:r>
              <a:rPr lang="is-IS" dirty="0" smtClean="0"/>
              <a:t>Skáborð</a:t>
            </a:r>
          </a:p>
          <a:p>
            <a:pPr lvl="1"/>
            <a:r>
              <a:rPr lang="is-IS" dirty="0" smtClean="0"/>
              <a:t>Skrúfa</a:t>
            </a:r>
          </a:p>
          <a:p>
            <a:pPr lvl="1"/>
            <a:r>
              <a:rPr lang="is-IS" dirty="0" smtClean="0"/>
              <a:t>Fleygur</a:t>
            </a:r>
          </a:p>
          <a:p>
            <a:pPr lvl="1"/>
            <a:r>
              <a:rPr lang="is-IS" dirty="0" smtClean="0"/>
              <a:t>Hjól og </a:t>
            </a:r>
            <a:r>
              <a:rPr lang="is-IS" dirty="0" err="1" smtClean="0"/>
              <a:t>ás</a:t>
            </a:r>
            <a:endParaRPr lang="is-IS" dirty="0" smtClean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708840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Vogarstöng </a:t>
            </a:r>
            <a:endParaRPr lang="is-IS" dirty="0"/>
          </a:p>
        </p:txBody>
      </p:sp>
      <p:sp>
        <p:nvSpPr>
          <p:cNvPr id="3" name="Staðgengill efn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Járnkarl og vegasalt eru dæmi um vogarstengur</a:t>
            </a:r>
          </a:p>
          <a:p>
            <a:r>
              <a:rPr lang="is-IS" dirty="0" smtClean="0"/>
              <a:t>Vogarás er staðurinn sem vogarstöngin snýst um</a:t>
            </a:r>
          </a:p>
          <a:p>
            <a:r>
              <a:rPr lang="is-IS" dirty="0" smtClean="0"/>
              <a:t>Þeim mun meiri sem fjarlægðin frá vogarásnum er þeim mun minni kraft þarf.</a:t>
            </a:r>
            <a:endParaRPr lang="is-IS" dirty="0"/>
          </a:p>
        </p:txBody>
      </p:sp>
      <p:pic>
        <p:nvPicPr>
          <p:cNvPr id="1028" name="Picture 4" descr="MyndaniÃ°urstaÃ°a fyrir leverage phys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124133"/>
            <a:ext cx="5185064" cy="232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157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Vinna</a:t>
            </a:r>
            <a:endParaRPr lang="is-IS" dirty="0"/>
          </a:p>
        </p:txBody>
      </p:sp>
      <p:sp>
        <p:nvSpPr>
          <p:cNvPr id="3" name="Staðgengill efn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Í eðlisfræði er vinna kraftur sem er framkvæmdur ákveðna vegalengd.</a:t>
            </a:r>
          </a:p>
          <a:p>
            <a:pPr lvl="1"/>
            <a:r>
              <a:rPr lang="is-IS" dirty="0" smtClean="0"/>
              <a:t>T.d. Skólataska borin upp tröppur</a:t>
            </a:r>
          </a:p>
          <a:p>
            <a:pPr lvl="1"/>
            <a:r>
              <a:rPr lang="is-IS" dirty="0" smtClean="0"/>
              <a:t>Krafturinn sem þarf að yfirvinna er þyngdarkrafturinn og vegalengdin er hæð stigans.</a:t>
            </a:r>
          </a:p>
          <a:p>
            <a:endParaRPr lang="is-IS" dirty="0" smtClean="0"/>
          </a:p>
          <a:p>
            <a:r>
              <a:rPr lang="is-IS" dirty="0" smtClean="0"/>
              <a:t>Vinna er því:</a:t>
            </a:r>
          </a:p>
          <a:p>
            <a:pPr lvl="1"/>
            <a:r>
              <a:rPr lang="is-IS" dirty="0" smtClean="0"/>
              <a:t>Kraftur </a:t>
            </a:r>
            <a:r>
              <a:rPr lang="is-IS" baseline="30000" dirty="0" smtClean="0"/>
              <a:t>.</a:t>
            </a:r>
            <a:r>
              <a:rPr lang="is-IS" dirty="0" smtClean="0"/>
              <a:t> Vegalengd = </a:t>
            </a:r>
            <a:r>
              <a:rPr lang="is-IS" dirty="0" err="1" smtClean="0"/>
              <a:t>Newton</a:t>
            </a:r>
            <a:r>
              <a:rPr lang="is-IS" dirty="0" smtClean="0"/>
              <a:t> </a:t>
            </a:r>
            <a:r>
              <a:rPr lang="is-IS" baseline="30000" dirty="0"/>
              <a:t>.</a:t>
            </a:r>
            <a:r>
              <a:rPr lang="is-IS" dirty="0" smtClean="0"/>
              <a:t> Metrar</a:t>
            </a:r>
          </a:p>
          <a:p>
            <a:pPr lvl="1"/>
            <a:r>
              <a:rPr lang="is-IS" dirty="0"/>
              <a:t>M</a:t>
            </a:r>
            <a:r>
              <a:rPr lang="is-IS" dirty="0" smtClean="0"/>
              <a:t>ælieiningin fyrir vinnu er </a:t>
            </a:r>
            <a:r>
              <a:rPr lang="is-IS" dirty="0" err="1" smtClean="0"/>
              <a:t>Joule</a:t>
            </a:r>
            <a:r>
              <a:rPr lang="is-IS" dirty="0" smtClean="0"/>
              <a:t> og táknið J</a:t>
            </a:r>
          </a:p>
          <a:p>
            <a:pPr lvl="2"/>
            <a:r>
              <a:rPr lang="is-IS" dirty="0" smtClean="0"/>
              <a:t>1 </a:t>
            </a:r>
            <a:r>
              <a:rPr lang="is-IS" dirty="0" err="1" smtClean="0"/>
              <a:t>Newtonmetri</a:t>
            </a:r>
            <a:r>
              <a:rPr lang="is-IS" dirty="0" smtClean="0"/>
              <a:t> = 1Nm = 1J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1041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Jafnvægi á vogarstöng</a:t>
            </a:r>
            <a:endParaRPr lang="is-IS" dirty="0"/>
          </a:p>
        </p:txBody>
      </p:sp>
      <p:sp>
        <p:nvSpPr>
          <p:cNvPr id="4" name="Staðgengill efnis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Magnús og Birta </a:t>
            </a:r>
          </a:p>
          <a:p>
            <a:r>
              <a:rPr lang="is-IS" dirty="0"/>
              <a:t> </a:t>
            </a:r>
            <a:endParaRPr lang="is-IS" dirty="0" smtClean="0"/>
          </a:p>
          <a:p>
            <a:r>
              <a:rPr lang="is-IS" dirty="0"/>
              <a:t> </a:t>
            </a:r>
            <a:endParaRPr lang="is-IS" dirty="0" smtClean="0"/>
          </a:p>
          <a:p>
            <a:r>
              <a:rPr lang="is-IS" dirty="0" smtClean="0"/>
              <a:t>Þau eru jafn langt frá vogarásnum </a:t>
            </a:r>
          </a:p>
          <a:p>
            <a:r>
              <a:rPr lang="is-IS" dirty="0" smtClean="0"/>
              <a:t>            Magnús 				Birta</a:t>
            </a:r>
          </a:p>
          <a:p>
            <a:pPr lvl="1"/>
            <a:r>
              <a:rPr lang="is-IS" dirty="0" smtClean="0"/>
              <a:t>60kg </a:t>
            </a:r>
            <a:r>
              <a:rPr lang="is-IS" b="1" baseline="30000" dirty="0"/>
              <a:t>.</a:t>
            </a:r>
            <a:r>
              <a:rPr lang="is-IS" dirty="0" smtClean="0"/>
              <a:t> 2m ≠ 30kg </a:t>
            </a:r>
            <a:r>
              <a:rPr lang="is-IS" b="1" baseline="30000" dirty="0"/>
              <a:t>.</a:t>
            </a:r>
            <a:r>
              <a:rPr lang="is-IS" dirty="0" smtClean="0"/>
              <a:t> 2m og því ná þau ekki jafnvægi</a:t>
            </a:r>
          </a:p>
          <a:p>
            <a:pPr lvl="1"/>
            <a:endParaRPr lang="is-IS" dirty="0" smtClean="0"/>
          </a:p>
          <a:p>
            <a:r>
              <a:rPr lang="is-IS" dirty="0" smtClean="0"/>
              <a:t>Magnús færir sig 1m nær vogarásnum</a:t>
            </a:r>
          </a:p>
          <a:p>
            <a:r>
              <a:rPr lang="is-IS" dirty="0" smtClean="0"/>
              <a:t>            Magnús					Birta</a:t>
            </a:r>
          </a:p>
          <a:p>
            <a:pPr lvl="1"/>
            <a:r>
              <a:rPr lang="is-IS" dirty="0" smtClean="0"/>
              <a:t>60kg </a:t>
            </a:r>
            <a:r>
              <a:rPr lang="is-IS" baseline="30000" dirty="0" smtClean="0"/>
              <a:t>.</a:t>
            </a:r>
            <a:r>
              <a:rPr lang="is-IS" dirty="0" smtClean="0"/>
              <a:t> 1m = 30kg </a:t>
            </a:r>
            <a:r>
              <a:rPr lang="is-IS" baseline="30000" dirty="0" smtClean="0"/>
              <a:t>.</a:t>
            </a:r>
            <a:r>
              <a:rPr lang="is-IS" dirty="0" smtClean="0"/>
              <a:t> 2m og jafnvægi næst. </a:t>
            </a:r>
          </a:p>
          <a:p>
            <a:endParaRPr lang="is-IS" dirty="0" smtClean="0"/>
          </a:p>
          <a:p>
            <a:endParaRPr lang="is-IS" dirty="0"/>
          </a:p>
          <a:p>
            <a:endParaRPr lang="is-IS" dirty="0"/>
          </a:p>
        </p:txBody>
      </p:sp>
      <p:pic>
        <p:nvPicPr>
          <p:cNvPr id="6" name="Picture 2" descr="MyndaniÃ°urstaÃ°a fyrir vogarstÃ¶ng mm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64" b="16923"/>
          <a:stretch/>
        </p:blipFill>
        <p:spPr bwMode="auto">
          <a:xfrm>
            <a:off x="4092796" y="1481418"/>
            <a:ext cx="5957057" cy="181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63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Gullna regla aflfræðinnar</a:t>
            </a:r>
            <a:endParaRPr lang="is-IS" dirty="0"/>
          </a:p>
        </p:txBody>
      </p:sp>
      <p:sp>
        <p:nvSpPr>
          <p:cNvPr id="3" name="Staðgengill efn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Það sem vinnst í krafti tapast í vegalengd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0239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Trissa/talía</a:t>
            </a:r>
            <a:endParaRPr lang="is-IS" dirty="0"/>
          </a:p>
        </p:txBody>
      </p:sp>
      <p:sp>
        <p:nvSpPr>
          <p:cNvPr id="3" name="Staðgengill efn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 dirty="0" smtClean="0"/>
          </a:p>
          <a:p>
            <a:r>
              <a:rPr lang="is-IS" dirty="0" smtClean="0"/>
              <a:t>Getur verið föst eða hreyfanleg</a:t>
            </a:r>
          </a:p>
          <a:p>
            <a:r>
              <a:rPr lang="is-IS" dirty="0" smtClean="0"/>
              <a:t>Föst breytir stefnu kraftsins en hreyfanleg getur breytt stærð hans</a:t>
            </a:r>
            <a:endParaRPr lang="is-IS" dirty="0"/>
          </a:p>
          <a:p>
            <a:r>
              <a:rPr lang="is-IS" dirty="0" smtClean="0"/>
              <a:t>Hvert hjól á hreyfanlegri trissu margfaldar kraftinn</a:t>
            </a:r>
            <a:endParaRPr lang="is-IS" dirty="0"/>
          </a:p>
        </p:txBody>
      </p:sp>
      <p:pic>
        <p:nvPicPr>
          <p:cNvPr id="3076" name="Picture 4" descr="File:Three pulleys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954" y="3741402"/>
            <a:ext cx="6036991" cy="311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32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Skáborð</a:t>
            </a:r>
            <a:endParaRPr lang="is-IS" dirty="0"/>
          </a:p>
        </p:txBody>
      </p:sp>
      <p:sp>
        <p:nvSpPr>
          <p:cNvPr id="3" name="Staðgengill efn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Hallandi flötur</a:t>
            </a:r>
          </a:p>
          <a:p>
            <a:r>
              <a:rPr lang="is-IS" dirty="0" smtClean="0"/>
              <a:t>Minni halli á skáborðinu krefst minni </a:t>
            </a:r>
            <a:r>
              <a:rPr lang="is-IS" dirty="0" err="1" smtClean="0"/>
              <a:t>krafts</a:t>
            </a:r>
            <a:endParaRPr lang="is-IS" dirty="0" smtClean="0"/>
          </a:p>
          <a:p>
            <a:r>
              <a:rPr lang="is-IS" dirty="0" smtClean="0"/>
              <a:t>Meiri halli krefst meiri </a:t>
            </a:r>
            <a:r>
              <a:rPr lang="is-IS" dirty="0" err="1" smtClean="0"/>
              <a:t>krafts</a:t>
            </a:r>
            <a:endParaRPr lang="is-IS" dirty="0"/>
          </a:p>
        </p:txBody>
      </p:sp>
      <p:pic>
        <p:nvPicPr>
          <p:cNvPr id="1026" name="Picture 2" descr="MyndaniÃ°urstaÃ°a fyrir funny ra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3573" y="2730355"/>
            <a:ext cx="2640564" cy="3518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yndaniÃ°urstaÃ°a fyrir good wheelchair ra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657" y="3461918"/>
            <a:ext cx="4468380" cy="29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3123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óneind">
  <a:themeElements>
    <a:clrScheme name="Jóneind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Jóneind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óneind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311</TotalTime>
  <Words>397</Words>
  <Application>Microsoft Office PowerPoint</Application>
  <PresentationFormat>Víðskjár</PresentationFormat>
  <Paragraphs>84</Paragraphs>
  <Slides>17</Slides>
  <Notes>0</Notes>
  <HiddenSlides>0</HiddenSlides>
  <MMClips>0</MMClips>
  <ScaleCrop>false</ScaleCrop>
  <HeadingPairs>
    <vt:vector size="6" baseType="variant">
      <vt:variant>
        <vt:lpstr>Notaðar leturgerðir</vt:lpstr>
      </vt:variant>
      <vt:variant>
        <vt:i4>3</vt:i4>
      </vt:variant>
      <vt:variant>
        <vt:lpstr>Þema</vt:lpstr>
      </vt:variant>
      <vt:variant>
        <vt:i4>1</vt:i4>
      </vt:variant>
      <vt:variant>
        <vt:lpstr>Skyggnutitlar</vt:lpstr>
      </vt:variant>
      <vt:variant>
        <vt:i4>17</vt:i4>
      </vt:variant>
    </vt:vector>
  </HeadingPairs>
  <TitlesOfParts>
    <vt:vector size="21" baseType="lpstr">
      <vt:lpstr>Arial</vt:lpstr>
      <vt:lpstr>Century Gothic</vt:lpstr>
      <vt:lpstr>Wingdings 3</vt:lpstr>
      <vt:lpstr>Jóneind</vt:lpstr>
      <vt:lpstr>Eðlisfræði 2</vt:lpstr>
      <vt:lpstr>4.1 Eðlisfræðileg vinna</vt:lpstr>
      <vt:lpstr>Einfaldar vélar</vt:lpstr>
      <vt:lpstr>Vogarstöng </vt:lpstr>
      <vt:lpstr>Vinna</vt:lpstr>
      <vt:lpstr>Jafnvægi á vogarstöng</vt:lpstr>
      <vt:lpstr>Gullna regla aflfræðinnar</vt:lpstr>
      <vt:lpstr>Trissa/talía</vt:lpstr>
      <vt:lpstr>Skáborð</vt:lpstr>
      <vt:lpstr>Vinnan er alltaf sú sama!</vt:lpstr>
      <vt:lpstr>Reiknum vinnu</vt:lpstr>
      <vt:lpstr>4.2 Aflfræðileg orka og afl</vt:lpstr>
      <vt:lpstr>Stöðuorka</vt:lpstr>
      <vt:lpstr>Hreyfiorka </vt:lpstr>
      <vt:lpstr>Orku má breyta í vinnu</vt:lpstr>
      <vt:lpstr>Aflfræðileg orka</vt:lpstr>
      <vt:lpstr>Afl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Eðlisfræði 2</dc:title>
  <dc:creator>Margrét Bettý Jónsdóttir</dc:creator>
  <cp:lastModifiedBy>Margrét Bettý Jónsdóttir</cp:lastModifiedBy>
  <cp:revision>15</cp:revision>
  <dcterms:created xsi:type="dcterms:W3CDTF">2018-04-04T20:53:34Z</dcterms:created>
  <dcterms:modified xsi:type="dcterms:W3CDTF">2018-04-06T12:48:13Z</dcterms:modified>
</cp:coreProperties>
</file>